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95" r:id="rId2"/>
    <p:sldId id="317" r:id="rId3"/>
    <p:sldId id="345" r:id="rId4"/>
    <p:sldId id="346" r:id="rId5"/>
    <p:sldId id="351" r:id="rId6"/>
    <p:sldId id="314" r:id="rId7"/>
    <p:sldId id="319" r:id="rId8"/>
    <p:sldId id="323" r:id="rId9"/>
    <p:sldId id="352" r:id="rId10"/>
    <p:sldId id="277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4" r:id="rId19"/>
    <p:sldId id="293" r:id="rId20"/>
    <p:sldId id="285" r:id="rId2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A0"/>
    <a:srgbClr val="000087"/>
    <a:srgbClr val="861119"/>
    <a:srgbClr val="661023"/>
    <a:srgbClr val="751128"/>
    <a:srgbClr val="580E1F"/>
    <a:srgbClr val="C8C8C8"/>
    <a:srgbClr val="830B2C"/>
    <a:srgbClr val="862333"/>
    <a:srgbClr val="5C0D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3DACEA-8A3F-4ABC-99D0-DFAF90C6020E}" v="6" dt="2018-12-13T19:05:46.4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16" autoAdjust="0"/>
    <p:restoredTop sz="89289" autoAdjust="0"/>
  </p:normalViewPr>
  <p:slideViewPr>
    <p:cSldViewPr snapToGrid="0" snapToObjects="1">
      <p:cViewPr varScale="1">
        <p:scale>
          <a:sx n="134" d="100"/>
          <a:sy n="134" d="100"/>
        </p:scale>
        <p:origin x="942" y="120"/>
      </p:cViewPr>
      <p:guideLst>
        <p:guide orient="horz" pos="1619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49" d="100"/>
        <a:sy n="2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20.xml"/><Relationship Id="rId1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uangle Liao" userId="4e4a141336e0a418" providerId="LiveId" clId="{CC3DACEA-8A3F-4ABC-99D0-DFAF90C6020E}"/>
    <pc:docChg chg="custSel addSld delSld modSld">
      <pc:chgData name="Shuangle Liao" userId="4e4a141336e0a418" providerId="LiveId" clId="{CC3DACEA-8A3F-4ABC-99D0-DFAF90C6020E}" dt="2018-12-13T19:05:46.417" v="48"/>
      <pc:docMkLst>
        <pc:docMk/>
      </pc:docMkLst>
      <pc:sldChg chg="addSp delSp modSp">
        <pc:chgData name="Shuangle Liao" userId="4e4a141336e0a418" providerId="LiveId" clId="{CC3DACEA-8A3F-4ABC-99D0-DFAF90C6020E}" dt="2018-12-13T18:35:45.440" v="34" actId="1076"/>
        <pc:sldMkLst>
          <pc:docMk/>
          <pc:sldMk cId="0" sldId="287"/>
        </pc:sldMkLst>
        <pc:spChg chg="mod">
          <ac:chgData name="Shuangle Liao" userId="4e4a141336e0a418" providerId="LiveId" clId="{CC3DACEA-8A3F-4ABC-99D0-DFAF90C6020E}" dt="2018-12-13T18:35:45.440" v="34" actId="1076"/>
          <ac:spMkLst>
            <pc:docMk/>
            <pc:sldMk cId="0" sldId="287"/>
            <ac:spMk id="47" creationId="{00000000-0000-0000-0000-000000000000}"/>
          </ac:spMkLst>
        </pc:spChg>
        <pc:graphicFrameChg chg="add del">
          <ac:chgData name="Shuangle Liao" userId="4e4a141336e0a418" providerId="LiveId" clId="{CC3DACEA-8A3F-4ABC-99D0-DFAF90C6020E}" dt="2018-12-13T18:35:21.782" v="28"/>
          <ac:graphicFrameMkLst>
            <pc:docMk/>
            <pc:sldMk cId="0" sldId="287"/>
            <ac:graphicFrameMk id="2" creationId="{0B50C6B0-F4AE-416A-AAB6-3A5B6D53405D}"/>
          </ac:graphicFrameMkLst>
        </pc:graphicFrameChg>
        <pc:graphicFrameChg chg="add del">
          <ac:chgData name="Shuangle Liao" userId="4e4a141336e0a418" providerId="LiveId" clId="{CC3DACEA-8A3F-4ABC-99D0-DFAF90C6020E}" dt="2018-12-13T18:35:25.361" v="30"/>
          <ac:graphicFrameMkLst>
            <pc:docMk/>
            <pc:sldMk cId="0" sldId="287"/>
            <ac:graphicFrameMk id="3" creationId="{1E9DB83E-30EB-4E7F-A38E-6062540F484D}"/>
          </ac:graphicFrameMkLst>
        </pc:graphicFrameChg>
      </pc:sldChg>
      <pc:sldChg chg="add">
        <pc:chgData name="Shuangle Liao" userId="4e4a141336e0a418" providerId="LiveId" clId="{CC3DACEA-8A3F-4ABC-99D0-DFAF90C6020E}" dt="2018-12-13T19:05:46.417" v="48"/>
        <pc:sldMkLst>
          <pc:docMk/>
          <pc:sldMk cId="0" sldId="295"/>
        </pc:sldMkLst>
      </pc:sldChg>
      <pc:sldChg chg="add del">
        <pc:chgData name="Shuangle Liao" userId="4e4a141336e0a418" providerId="LiveId" clId="{CC3DACEA-8A3F-4ABC-99D0-DFAF90C6020E}" dt="2018-12-13T19:05:46.417" v="48"/>
        <pc:sldMkLst>
          <pc:docMk/>
          <pc:sldMk cId="0" sldId="314"/>
        </pc:sldMkLst>
      </pc:sldChg>
      <pc:sldChg chg="add del">
        <pc:chgData name="Shuangle Liao" userId="4e4a141336e0a418" providerId="LiveId" clId="{CC3DACEA-8A3F-4ABC-99D0-DFAF90C6020E}" dt="2018-12-13T19:05:46.417" v="48"/>
        <pc:sldMkLst>
          <pc:docMk/>
          <pc:sldMk cId="0" sldId="317"/>
        </pc:sldMkLst>
      </pc:sldChg>
      <pc:sldChg chg="modSp add del">
        <pc:chgData name="Shuangle Liao" userId="4e4a141336e0a418" providerId="LiveId" clId="{CC3DACEA-8A3F-4ABC-99D0-DFAF90C6020E}" dt="2018-12-13T19:05:46.417" v="48"/>
        <pc:sldMkLst>
          <pc:docMk/>
          <pc:sldMk cId="0" sldId="319"/>
        </pc:sldMkLst>
        <pc:spChg chg="mod">
          <ac:chgData name="Shuangle Liao" userId="4e4a141336e0a418" providerId="LiveId" clId="{CC3DACEA-8A3F-4ABC-99D0-DFAF90C6020E}" dt="2018-12-13T18:16:17.198" v="1" actId="1076"/>
          <ac:spMkLst>
            <pc:docMk/>
            <pc:sldMk cId="0" sldId="319"/>
            <ac:spMk id="3" creationId="{00000000-0000-0000-0000-000000000000}"/>
          </ac:spMkLst>
        </pc:spChg>
      </pc:sldChg>
      <pc:sldChg chg="del">
        <pc:chgData name="Shuangle Liao" userId="4e4a141336e0a418" providerId="LiveId" clId="{CC3DACEA-8A3F-4ABC-99D0-DFAF90C6020E}" dt="2018-12-13T19:05:40.919" v="44" actId="2696"/>
        <pc:sldMkLst>
          <pc:docMk/>
          <pc:sldMk cId="0" sldId="322"/>
        </pc:sldMkLst>
      </pc:sldChg>
      <pc:sldChg chg="add del">
        <pc:chgData name="Shuangle Liao" userId="4e4a141336e0a418" providerId="LiveId" clId="{CC3DACEA-8A3F-4ABC-99D0-DFAF90C6020E}" dt="2018-12-13T19:05:46.417" v="48"/>
        <pc:sldMkLst>
          <pc:docMk/>
          <pc:sldMk cId="0" sldId="323"/>
        </pc:sldMkLst>
      </pc:sldChg>
      <pc:sldChg chg="del">
        <pc:chgData name="Shuangle Liao" userId="4e4a141336e0a418" providerId="LiveId" clId="{CC3DACEA-8A3F-4ABC-99D0-DFAF90C6020E}" dt="2018-12-13T19:05:42.443" v="46" actId="2696"/>
        <pc:sldMkLst>
          <pc:docMk/>
          <pc:sldMk cId="0" sldId="324"/>
        </pc:sldMkLst>
      </pc:sldChg>
      <pc:sldChg chg="add del">
        <pc:chgData name="Shuangle Liao" userId="4e4a141336e0a418" providerId="LiveId" clId="{CC3DACEA-8A3F-4ABC-99D0-DFAF90C6020E}" dt="2018-12-13T19:05:46.417" v="48"/>
        <pc:sldMkLst>
          <pc:docMk/>
          <pc:sldMk cId="0" sldId="345"/>
        </pc:sldMkLst>
      </pc:sldChg>
      <pc:sldChg chg="add del">
        <pc:chgData name="Shuangle Liao" userId="4e4a141336e0a418" providerId="LiveId" clId="{CC3DACEA-8A3F-4ABC-99D0-DFAF90C6020E}" dt="2018-12-13T19:05:46.417" v="48"/>
        <pc:sldMkLst>
          <pc:docMk/>
          <pc:sldMk cId="0" sldId="346"/>
        </pc:sldMkLst>
      </pc:sldChg>
      <pc:sldChg chg="del">
        <pc:chgData name="Shuangle Liao" userId="4e4a141336e0a418" providerId="LiveId" clId="{CC3DACEA-8A3F-4ABC-99D0-DFAF90C6020E}" dt="2018-12-13T19:05:35.719" v="38" actId="2696"/>
        <pc:sldMkLst>
          <pc:docMk/>
          <pc:sldMk cId="0" sldId="347"/>
        </pc:sldMkLst>
      </pc:sldChg>
      <pc:sldChg chg="del">
        <pc:chgData name="Shuangle Liao" userId="4e4a141336e0a418" providerId="LiveId" clId="{CC3DACEA-8A3F-4ABC-99D0-DFAF90C6020E}" dt="2018-12-13T19:05:36.408" v="39" actId="2696"/>
        <pc:sldMkLst>
          <pc:docMk/>
          <pc:sldMk cId="0" sldId="348"/>
        </pc:sldMkLst>
      </pc:sldChg>
      <pc:sldChg chg="del">
        <pc:chgData name="Shuangle Liao" userId="4e4a141336e0a418" providerId="LiveId" clId="{CC3DACEA-8A3F-4ABC-99D0-DFAF90C6020E}" dt="2018-12-13T19:05:37.127" v="40" actId="2696"/>
        <pc:sldMkLst>
          <pc:docMk/>
          <pc:sldMk cId="0" sldId="350"/>
        </pc:sldMkLst>
      </pc:sldChg>
      <pc:sldChg chg="add del">
        <pc:chgData name="Shuangle Liao" userId="4e4a141336e0a418" providerId="LiveId" clId="{CC3DACEA-8A3F-4ABC-99D0-DFAF90C6020E}" dt="2018-12-13T19:05:46.417" v="48"/>
        <pc:sldMkLst>
          <pc:docMk/>
          <pc:sldMk cId="0" sldId="351"/>
        </pc:sldMkLst>
      </pc:sldChg>
      <pc:sldChg chg="add del">
        <pc:chgData name="Shuangle Liao" userId="4e4a141336e0a418" providerId="LiveId" clId="{CC3DACEA-8A3F-4ABC-99D0-DFAF90C6020E}" dt="2018-12-13T19:05:46.417" v="48"/>
        <pc:sldMkLst>
          <pc:docMk/>
          <pc:sldMk cId="0" sldId="35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85AEC-48F6-974B-B02D-842DE4CA19D2}" type="datetimeFigureOut">
              <a:rPr lang="en-US" smtClean="0"/>
              <a:t>12/13/2018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96CA4-195B-534F-B3C9-4FD2C318312F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32C378-A1AA-634A-BDC7-DFEEA7139B4C}" type="datetimeFigureOut">
              <a:rPr lang="en-US" smtClean="0"/>
              <a:t>12/13/2018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170377-F598-F04C-87AC-48DBA0C45F83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10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12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13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14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7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9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5-0192_MG_194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5264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5-0192_MG_1898-Edi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72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320" y="327040"/>
            <a:ext cx="7316928" cy="857250"/>
          </a:xfrm>
        </p:spPr>
        <p:txBody>
          <a:bodyPr/>
          <a:lstStyle>
            <a:lvl1pPr>
              <a:defRPr>
                <a:solidFill>
                  <a:srgbClr val="86111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5946223" y="0"/>
            <a:ext cx="3197777" cy="545042"/>
          </a:xfrm>
          <a:prstGeom prst="rect">
            <a:avLst/>
          </a:prstGeom>
          <a:solidFill>
            <a:srgbClr val="66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pic>
        <p:nvPicPr>
          <p:cNvPr id="8" name="Picture 7" descr="wordmark2 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612" y="171924"/>
            <a:ext cx="1485779" cy="18810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" y="5016499"/>
            <a:ext cx="9144000" cy="127001"/>
          </a:xfrm>
          <a:prstGeom prst="rect">
            <a:avLst/>
          </a:prstGeom>
          <a:solidFill>
            <a:srgbClr val="6610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" y="4953000"/>
            <a:ext cx="9144000" cy="6349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6720" y="1303788"/>
            <a:ext cx="7986032" cy="3288212"/>
          </a:xfrm>
          <a:prstGeom prst="rect">
            <a:avLst/>
          </a:prstGeom>
        </p:spPr>
        <p:txBody>
          <a:bodyPr vert="horz"/>
          <a:lstStyle>
            <a:lvl1pPr marL="228600" indent="-227330">
              <a:buClr>
                <a:schemeClr val="accent1"/>
              </a:buClr>
              <a:defRPr sz="2000"/>
            </a:lvl1pPr>
            <a:lvl2pPr marL="573405" indent="-285750" defTabSz="455295">
              <a:defRPr sz="1600"/>
            </a:lvl2pPr>
            <a:lvl3pPr marL="862330" indent="-228600">
              <a:defRPr sz="1600"/>
            </a:lvl3pPr>
            <a:lvl4pPr marL="1139825" indent="-228600">
              <a:defRPr sz="1600"/>
            </a:lvl4pPr>
            <a:lvl5pPr marL="1427480" indent="-228600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0AEA5-A348-2949-9B8B-EA763C54C64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946223" y="0"/>
            <a:ext cx="3197777" cy="545042"/>
          </a:xfrm>
          <a:prstGeom prst="rect">
            <a:avLst/>
          </a:prstGeom>
          <a:solidFill>
            <a:srgbClr val="66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pic>
        <p:nvPicPr>
          <p:cNvPr id="4" name="Picture 3" descr="wordmark2 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612" y="171924"/>
            <a:ext cx="1485779" cy="1881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319" y="327040"/>
            <a:ext cx="7311309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" y="4953000"/>
            <a:ext cx="9144000" cy="6349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5016499"/>
            <a:ext cx="9144000" cy="127001"/>
          </a:xfrm>
          <a:prstGeom prst="rect">
            <a:avLst/>
          </a:prstGeom>
          <a:solidFill>
            <a:srgbClr val="6610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0AEA5-A348-2949-9B8B-EA763C54C64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946223" y="0"/>
            <a:ext cx="3197777" cy="545042"/>
          </a:xfrm>
          <a:prstGeom prst="rect">
            <a:avLst/>
          </a:prstGeom>
          <a:solidFill>
            <a:srgbClr val="66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pic>
        <p:nvPicPr>
          <p:cNvPr id="4" name="Picture 3" descr="wordmark2 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612" y="171924"/>
            <a:ext cx="1485779" cy="18810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" y="4953000"/>
            <a:ext cx="9144000" cy="6349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5016499"/>
            <a:ext cx="9144000" cy="127001"/>
          </a:xfrm>
          <a:prstGeom prst="rect">
            <a:avLst/>
          </a:prstGeom>
          <a:solidFill>
            <a:srgbClr val="6610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0AEA5-A348-2949-9B8B-EA763C54C64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0AEA5-A348-2949-9B8B-EA763C54C64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3319" y="327040"/>
            <a:ext cx="7794569" cy="8572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76337" y="15093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0AEA5-A348-2949-9B8B-EA763C54C64D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 spd="med">
    <p:fade/>
  </p:transition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rgbClr val="861119"/>
          </a:solidFill>
          <a:effectLst>
            <a:outerShdw blurRad="50800" dist="38100" dir="27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39725" indent="-339725" algn="l" defTabSz="457200" rtl="0" eaLnBrk="1" latinLnBrk="0" hangingPunct="1">
        <a:spcBef>
          <a:spcPts val="900"/>
        </a:spcBef>
        <a:buClr>
          <a:schemeClr val="accent5"/>
        </a:buClr>
        <a:buFont typeface="Arial" panose="020B0604020202020204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98830" indent="-395605" algn="l" defTabSz="457200" rtl="0" eaLnBrk="1" latinLnBrk="0" hangingPunct="1">
        <a:spcBef>
          <a:spcPct val="20000"/>
        </a:spcBef>
        <a:buClr>
          <a:schemeClr val="accent5"/>
        </a:buClr>
        <a:buFont typeface="Arial" panose="020B0604020202020204"/>
        <a:buChar char="–"/>
        <a:defRPr sz="1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5"/>
        </a:buClr>
        <a:buFont typeface="Arial" panose="020B0604020202020204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5"/>
        </a:buClr>
        <a:buFont typeface="Arial" panose="020B0604020202020204"/>
        <a:buChar char="–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16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660559" y="0"/>
            <a:ext cx="5483441" cy="3556496"/>
          </a:xfrm>
          <a:prstGeom prst="rect">
            <a:avLst/>
          </a:prstGeom>
          <a:solidFill>
            <a:srgbClr val="5C0D1C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UMAwordmark_wtag_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0" y="205020"/>
            <a:ext cx="2125517" cy="42313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860343" y="2728156"/>
            <a:ext cx="4199568" cy="692497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Shuangle Liao</a:t>
            </a:r>
          </a:p>
          <a:p>
            <a:r>
              <a:rPr lang="en-US" sz="1400" dirty="0" err="1">
                <a:solidFill>
                  <a:schemeClr val="bg1"/>
                </a:solidFill>
              </a:rPr>
              <a:t>Shihao</a:t>
            </a:r>
            <a:r>
              <a:rPr lang="en-US" sz="1400" dirty="0">
                <a:solidFill>
                  <a:schemeClr val="bg1"/>
                </a:solidFill>
              </a:rPr>
              <a:t> Xu</a:t>
            </a:r>
          </a:p>
          <a:p>
            <a:r>
              <a:rPr lang="en-US" sz="1400" dirty="0" err="1">
                <a:solidFill>
                  <a:schemeClr val="bg1"/>
                </a:solidFill>
              </a:rPr>
              <a:t>Yangjing</a:t>
            </a:r>
            <a:r>
              <a:rPr lang="en-US" sz="1400" dirty="0">
                <a:solidFill>
                  <a:schemeClr val="bg1"/>
                </a:solidFill>
              </a:rPr>
              <a:t> Liu</a:t>
            </a:r>
          </a:p>
        </p:txBody>
      </p:sp>
      <p:sp>
        <p:nvSpPr>
          <p:cNvPr id="17" name="Title 1"/>
          <p:cNvSpPr txBox="1"/>
          <p:nvPr/>
        </p:nvSpPr>
        <p:spPr>
          <a:xfrm>
            <a:off x="3981788" y="1107397"/>
            <a:ext cx="4914676" cy="43088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rgbClr val="861119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</a:t>
            </a:r>
            <a:r>
              <a:rPr lang="en-US" altLang="zh-CN" dirty="0">
                <a:solidFill>
                  <a:schemeClr val="bg1"/>
                </a:solidFill>
              </a:rPr>
              <a:t>ecure Instant Messaging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Subtitle 2"/>
          <p:cNvSpPr txBox="1"/>
          <p:nvPr/>
        </p:nvSpPr>
        <p:spPr>
          <a:xfrm>
            <a:off x="4971058" y="3037656"/>
            <a:ext cx="3925406" cy="3458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5"/>
              </a:buClr>
              <a:buSzTx/>
              <a:buFont typeface="Arial" panose="020B060402020202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chemeClr val="bg1"/>
                </a:solidFill>
              </a:rPr>
              <a:t>Dec 12, 2018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320" y="327040"/>
            <a:ext cx="7316928" cy="857250"/>
          </a:xfrm>
        </p:spPr>
        <p:txBody>
          <a:bodyPr/>
          <a:lstStyle/>
          <a:p>
            <a:r>
              <a:rPr lang="en-US"/>
              <a:t>Implementation details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6719" y="1303788"/>
            <a:ext cx="8543466" cy="3288212"/>
          </a:xfrm>
        </p:spPr>
        <p:txBody>
          <a:bodyPr/>
          <a:lstStyle/>
          <a:p>
            <a:r>
              <a:rPr lang="en-US" dirty="0"/>
              <a:t>Data confidentiality</a:t>
            </a:r>
          </a:p>
          <a:p>
            <a:r>
              <a:rPr lang="en-US" dirty="0"/>
              <a:t>Authentication</a:t>
            </a:r>
          </a:p>
          <a:p>
            <a:r>
              <a:rPr lang="en-US" dirty="0"/>
              <a:t>Data integrity </a:t>
            </a:r>
          </a:p>
        </p:txBody>
      </p: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320" y="327040"/>
            <a:ext cx="7316928" cy="857250"/>
          </a:xfrm>
        </p:spPr>
        <p:txBody>
          <a:bodyPr/>
          <a:lstStyle/>
          <a:p>
            <a:r>
              <a:rPr lang="en-US"/>
              <a:t>Implementation details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6719" y="1303788"/>
            <a:ext cx="8543466" cy="3288212"/>
          </a:xfrm>
        </p:spPr>
        <p:txBody>
          <a:bodyPr/>
          <a:lstStyle/>
          <a:p>
            <a:r>
              <a:rPr lang="en-US" dirty="0"/>
              <a:t>Data confidentiality</a:t>
            </a:r>
          </a:p>
        </p:txBody>
      </p:sp>
      <p:pic>
        <p:nvPicPr>
          <p:cNvPr id="6" name="Graphic 5" descr="Call cent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773" y="3582900"/>
            <a:ext cx="914400" cy="914400"/>
          </a:xfrm>
          <a:prstGeom prst="rect">
            <a:avLst/>
          </a:prstGeom>
        </p:spPr>
      </p:pic>
      <p:pic>
        <p:nvPicPr>
          <p:cNvPr id="9" name="Graphic 8" descr="Use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025" y="2499604"/>
            <a:ext cx="914400" cy="914400"/>
          </a:xfrm>
          <a:prstGeom prst="rect">
            <a:avLst/>
          </a:prstGeom>
        </p:spPr>
      </p:pic>
      <p:pic>
        <p:nvPicPr>
          <p:cNvPr id="10" name="Graphic 9" descr="Use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8209" y="2499604"/>
            <a:ext cx="914400" cy="914400"/>
          </a:xfrm>
          <a:prstGeom prst="rect">
            <a:avLst/>
          </a:prstGeom>
        </p:spPr>
      </p:pic>
      <p:sp>
        <p:nvSpPr>
          <p:cNvPr id="11" name="Speech Bubble: Rectangle 10"/>
          <p:cNvSpPr/>
          <p:nvPr/>
        </p:nvSpPr>
        <p:spPr>
          <a:xfrm>
            <a:off x="1497167" y="1891250"/>
            <a:ext cx="749572" cy="654520"/>
          </a:xfrm>
          <a:prstGeom prst="wedgeRect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Hi!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455606" y="2220103"/>
            <a:ext cx="60468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285639" y="1787290"/>
            <a:ext cx="1637071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50" dirty="0"/>
              <a:t>1001111101001111100000000001000001111011011110101011111111000101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22624" y="3398234"/>
            <a:ext cx="120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144728" y="2226501"/>
            <a:ext cx="60468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peech Bubble: Rectangle with Corners Rounded 19"/>
          <p:cNvSpPr/>
          <p:nvPr/>
        </p:nvSpPr>
        <p:spPr>
          <a:xfrm>
            <a:off x="6447641" y="1744035"/>
            <a:ext cx="1312607" cy="784449"/>
          </a:xfrm>
          <a:prstGeom prst="wedgeRoundRect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Oh! Alice says “Hi”!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78951" y="3348836"/>
            <a:ext cx="120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79010" y="4436698"/>
            <a:ext cx="120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Attacker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77017" y="2314938"/>
            <a:ext cx="12019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Encryption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083416" y="2324414"/>
            <a:ext cx="12019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Decryption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045973" y="2660097"/>
            <a:ext cx="0" cy="7381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Speech Bubble: Rectangle with Corners Rounded 26"/>
          <p:cNvSpPr/>
          <p:nvPr/>
        </p:nvSpPr>
        <p:spPr>
          <a:xfrm>
            <a:off x="4340763" y="3224369"/>
            <a:ext cx="626304" cy="493799"/>
          </a:xfrm>
          <a:prstGeom prst="wedgeRoundRect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???</a:t>
            </a:r>
          </a:p>
        </p:txBody>
      </p:sp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43320" y="327040"/>
            <a:ext cx="7316928" cy="857250"/>
          </a:xfrm>
        </p:spPr>
        <p:txBody>
          <a:bodyPr/>
          <a:lstStyle/>
          <a:p>
            <a:r>
              <a:rPr lang="en-US" dirty="0"/>
              <a:t>Implementation details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6719" y="1303788"/>
            <a:ext cx="8543466" cy="3288212"/>
          </a:xfrm>
        </p:spPr>
        <p:txBody>
          <a:bodyPr/>
          <a:lstStyle/>
          <a:p>
            <a:r>
              <a:rPr lang="en-US" dirty="0"/>
              <a:t>Data confidentiality</a:t>
            </a:r>
          </a:p>
        </p:txBody>
      </p:sp>
      <p:sp>
        <p:nvSpPr>
          <p:cNvPr id="27" name="Speech Bubble: Rectangle 26"/>
          <p:cNvSpPr/>
          <p:nvPr/>
        </p:nvSpPr>
        <p:spPr>
          <a:xfrm>
            <a:off x="1478600" y="1871434"/>
            <a:ext cx="749572" cy="654520"/>
          </a:xfrm>
          <a:prstGeom prst="wedgeRect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Hi!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2455606" y="2220103"/>
            <a:ext cx="60468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285639" y="1787290"/>
            <a:ext cx="1637071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50" dirty="0"/>
              <a:t>1001111101001111100000000001000001111011011110101011111111000101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144728" y="2226501"/>
            <a:ext cx="60468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377017" y="2314938"/>
            <a:ext cx="12019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Encryption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083416" y="2324414"/>
            <a:ext cx="12019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Decryption</a:t>
            </a:r>
          </a:p>
        </p:txBody>
      </p:sp>
      <p:sp>
        <p:nvSpPr>
          <p:cNvPr id="39" name="Speech Bubble: Rectangle 38"/>
          <p:cNvSpPr/>
          <p:nvPr/>
        </p:nvSpPr>
        <p:spPr>
          <a:xfrm>
            <a:off x="5969973" y="1846804"/>
            <a:ext cx="749572" cy="654520"/>
          </a:xfrm>
          <a:prstGeom prst="wedgeRect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Hi!</a:t>
            </a:r>
          </a:p>
        </p:txBody>
      </p:sp>
      <p:cxnSp>
        <p:nvCxnSpPr>
          <p:cNvPr id="41" name="Connector: Elbow 40"/>
          <p:cNvCxnSpPr/>
          <p:nvPr/>
        </p:nvCxnSpPr>
        <p:spPr>
          <a:xfrm rot="16200000" flipH="1">
            <a:off x="2913249" y="2580715"/>
            <a:ext cx="916244" cy="86530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/>
          <p:cNvCxnSpPr/>
          <p:nvPr/>
        </p:nvCxnSpPr>
        <p:spPr>
          <a:xfrm rot="5400000">
            <a:off x="4392193" y="2643462"/>
            <a:ext cx="898353" cy="77878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139825" y="3573935"/>
            <a:ext cx="2201432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S</a:t>
            </a:r>
            <a:r>
              <a:rPr lang="en-US" altLang="zh-CN" sz="1400" dirty="0"/>
              <a:t>ymmetric Cryptography</a:t>
            </a:r>
            <a:endParaRPr lang="en-US" sz="1400" dirty="0"/>
          </a:p>
        </p:txBody>
      </p:sp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320" y="327040"/>
            <a:ext cx="7316928" cy="857250"/>
          </a:xfrm>
        </p:spPr>
        <p:txBody>
          <a:bodyPr/>
          <a:lstStyle/>
          <a:p>
            <a:r>
              <a:rPr lang="en-US" dirty="0"/>
              <a:t>Implementation details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6719" y="1303788"/>
            <a:ext cx="8543466" cy="3288212"/>
          </a:xfrm>
        </p:spPr>
        <p:txBody>
          <a:bodyPr/>
          <a:lstStyle/>
          <a:p>
            <a:r>
              <a:rPr lang="en-US" dirty="0"/>
              <a:t>Authentication</a:t>
            </a:r>
          </a:p>
          <a:p>
            <a:r>
              <a:rPr lang="en-US" dirty="0"/>
              <a:t>Data integrity 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566219" y="1482213"/>
            <a:ext cx="1482213" cy="221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2566219" y="1762432"/>
            <a:ext cx="1482213" cy="2286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254908" y="1507400"/>
            <a:ext cx="1906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Digital Signature</a:t>
            </a:r>
          </a:p>
        </p:txBody>
      </p:sp>
      <p:pic>
        <p:nvPicPr>
          <p:cNvPr id="10" name="Graphic 9" descr="Us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747" y="2293126"/>
            <a:ext cx="914400" cy="914400"/>
          </a:xfrm>
          <a:prstGeom prst="rect">
            <a:avLst/>
          </a:prstGeom>
        </p:spPr>
      </p:pic>
      <p:pic>
        <p:nvPicPr>
          <p:cNvPr id="11" name="Graphic 10" descr="Us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053" y="2293126"/>
            <a:ext cx="914400" cy="914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36475" y="3207526"/>
            <a:ext cx="120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14028" y="3207526"/>
            <a:ext cx="120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263876" y="2780542"/>
            <a:ext cx="36576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217202" y="2362958"/>
            <a:ext cx="1991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Alice’s public key</a:t>
            </a:r>
          </a:p>
        </p:txBody>
      </p:sp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320" y="327040"/>
            <a:ext cx="7316928" cy="857250"/>
          </a:xfrm>
        </p:spPr>
        <p:txBody>
          <a:bodyPr/>
          <a:lstStyle/>
          <a:p>
            <a:r>
              <a:rPr lang="en-US" dirty="0"/>
              <a:t>Implementation details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6719" y="1303788"/>
            <a:ext cx="8543466" cy="3288212"/>
          </a:xfrm>
        </p:spPr>
        <p:txBody>
          <a:bodyPr/>
          <a:lstStyle/>
          <a:p>
            <a:r>
              <a:rPr lang="en-US" dirty="0"/>
              <a:t>Authentication</a:t>
            </a:r>
          </a:p>
          <a:p>
            <a:r>
              <a:rPr lang="en-US" dirty="0"/>
              <a:t>Data integrity 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566219" y="1482213"/>
            <a:ext cx="1482213" cy="221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2566219" y="1762432"/>
            <a:ext cx="1482213" cy="2286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254908" y="1507400"/>
            <a:ext cx="1906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Digital Signature</a:t>
            </a:r>
          </a:p>
        </p:txBody>
      </p:sp>
      <p:pic>
        <p:nvPicPr>
          <p:cNvPr id="10" name="Graphic 9" descr="Us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747" y="2293126"/>
            <a:ext cx="914400" cy="914400"/>
          </a:xfrm>
          <a:prstGeom prst="rect">
            <a:avLst/>
          </a:prstGeom>
        </p:spPr>
      </p:pic>
      <p:pic>
        <p:nvPicPr>
          <p:cNvPr id="11" name="Graphic 10" descr="Us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053" y="2293126"/>
            <a:ext cx="914400" cy="914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36475" y="3207526"/>
            <a:ext cx="120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14028" y="3207526"/>
            <a:ext cx="120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886200" y="2780542"/>
            <a:ext cx="203527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16857" y="2356210"/>
            <a:ext cx="1991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</a:t>
            </a:r>
            <a:r>
              <a:rPr lang="en-US" altLang="zh-CN" sz="1400" dirty="0"/>
              <a:t>ttacker’s</a:t>
            </a:r>
            <a:r>
              <a:rPr lang="en-US" sz="1400" dirty="0"/>
              <a:t> public key</a:t>
            </a:r>
          </a:p>
        </p:txBody>
      </p:sp>
      <p:pic>
        <p:nvPicPr>
          <p:cNvPr id="15" name="Graphic 14" descr="Call cente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3755981"/>
            <a:ext cx="914400" cy="9144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3886200" y="2780542"/>
            <a:ext cx="0" cy="9038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peech Bubble: Rectangle 17"/>
          <p:cNvSpPr/>
          <p:nvPr/>
        </p:nvSpPr>
        <p:spPr>
          <a:xfrm>
            <a:off x="4216722" y="3353486"/>
            <a:ext cx="1264011" cy="654520"/>
          </a:xfrm>
          <a:prstGeom prst="wedgeRect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am Alice!</a:t>
            </a:r>
          </a:p>
        </p:txBody>
      </p:sp>
      <p:sp>
        <p:nvSpPr>
          <p:cNvPr id="19" name="Speech Bubble: Rectangle with Corners Rounded 18"/>
          <p:cNvSpPr/>
          <p:nvPr/>
        </p:nvSpPr>
        <p:spPr>
          <a:xfrm>
            <a:off x="7164453" y="1876732"/>
            <a:ext cx="1013530" cy="562912"/>
          </a:xfrm>
          <a:prstGeom prst="wedgeRoundRect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Really?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370007" y="4548894"/>
            <a:ext cx="120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Attacker</a:t>
            </a:r>
          </a:p>
        </p:txBody>
      </p:sp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320" y="327040"/>
            <a:ext cx="7316928" cy="857250"/>
          </a:xfrm>
        </p:spPr>
        <p:txBody>
          <a:bodyPr/>
          <a:lstStyle/>
          <a:p>
            <a:r>
              <a:rPr lang="en-US" dirty="0"/>
              <a:t>Implementation details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6719" y="1303788"/>
            <a:ext cx="8543466" cy="3288212"/>
          </a:xfrm>
        </p:spPr>
        <p:txBody>
          <a:bodyPr/>
          <a:lstStyle/>
          <a:p>
            <a:r>
              <a:rPr lang="en-US" dirty="0"/>
              <a:t>Authentication</a:t>
            </a:r>
          </a:p>
          <a:p>
            <a:r>
              <a:rPr lang="en-US" dirty="0"/>
              <a:t>Data integrity 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566219" y="1482213"/>
            <a:ext cx="1482213" cy="221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2566219" y="1762432"/>
            <a:ext cx="1482213" cy="2286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254908" y="1507400"/>
            <a:ext cx="1906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Digital Signature</a:t>
            </a:r>
          </a:p>
        </p:txBody>
      </p:sp>
      <p:pic>
        <p:nvPicPr>
          <p:cNvPr id="10" name="Graphic 9" descr="Us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747" y="2293126"/>
            <a:ext cx="914400" cy="914400"/>
          </a:xfrm>
          <a:prstGeom prst="rect">
            <a:avLst/>
          </a:prstGeom>
        </p:spPr>
      </p:pic>
      <p:pic>
        <p:nvPicPr>
          <p:cNvPr id="11" name="Graphic 10" descr="Us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053" y="2293126"/>
            <a:ext cx="914400" cy="914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36475" y="3207526"/>
            <a:ext cx="120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14028" y="3207526"/>
            <a:ext cx="120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375352" y="2780542"/>
            <a:ext cx="34830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353677" y="2907184"/>
            <a:ext cx="1991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Alice’s certificate</a:t>
            </a:r>
          </a:p>
        </p:txBody>
      </p:sp>
      <p:sp>
        <p:nvSpPr>
          <p:cNvPr id="19" name="Speech Bubble: Rectangle with Corners Rounded 18"/>
          <p:cNvSpPr/>
          <p:nvPr/>
        </p:nvSpPr>
        <p:spPr>
          <a:xfrm>
            <a:off x="7041633" y="1821426"/>
            <a:ext cx="1829522" cy="618218"/>
          </a:xfrm>
          <a:prstGeom prst="wedgeRoundRect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Oh! Key comes from Alice!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887214" y="4523889"/>
            <a:ext cx="2585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Certificate Authority</a:t>
            </a:r>
          </a:p>
        </p:txBody>
      </p:sp>
      <p:pic>
        <p:nvPicPr>
          <p:cNvPr id="22" name="Graphic 21" descr="Remote contro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860" y="3615155"/>
            <a:ext cx="914400" cy="9144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 flipV="1">
            <a:off x="2375352" y="2800379"/>
            <a:ext cx="1511708" cy="7764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91" y="0"/>
            <a:ext cx="7316928" cy="600165"/>
          </a:xfrm>
        </p:spPr>
        <p:txBody>
          <a:bodyPr/>
          <a:lstStyle/>
          <a:p>
            <a:r>
              <a:rPr lang="en-US" dirty="0"/>
              <a:t>Implementation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1590" y="759513"/>
            <a:ext cx="5175815" cy="32316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dirty="0"/>
              <a:t>Public Key and Certificate Distribution Model</a:t>
            </a:r>
            <a:endParaRPr lang="en-US" sz="2000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904608" y="1082679"/>
            <a:ext cx="3611289" cy="388033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91" y="0"/>
            <a:ext cx="7316928" cy="600165"/>
          </a:xfrm>
        </p:spPr>
        <p:txBody>
          <a:bodyPr/>
          <a:lstStyle/>
          <a:p>
            <a:r>
              <a:rPr lang="en-US" dirty="0"/>
              <a:t>Implementation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1590" y="759513"/>
            <a:ext cx="5175815" cy="32316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dirty="0"/>
              <a:t>Message Transmission Model</a:t>
            </a:r>
            <a:endParaRPr lang="en-US" sz="2000" dirty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604683" y="1082677"/>
            <a:ext cx="6169377" cy="3605697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516194" y="2271252"/>
            <a:ext cx="636392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User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20" y="1412795"/>
            <a:ext cx="5630464" cy="304707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Normal Mode</a:t>
            </a:r>
          </a:p>
          <a:p>
            <a:r>
              <a:rPr lang="en-US" dirty="0"/>
              <a:t>Modification Mode</a:t>
            </a:r>
          </a:p>
          <a:p>
            <a:r>
              <a:rPr lang="en-US" dirty="0"/>
              <a:t>Masquerade Mode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18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2895" y="494030"/>
            <a:ext cx="7014210" cy="638175"/>
          </a:xfrm>
        </p:spPr>
        <p:txBody>
          <a:bodyPr/>
          <a:lstStyle/>
          <a:p>
            <a:r>
              <a:rPr lang="en-US" dirty="0">
                <a:sym typeface="+mn-ea"/>
              </a:rPr>
              <a:t>Instant Messaging examples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302895" y="1132205"/>
            <a:ext cx="8347710" cy="3124835"/>
          </a:xfrm>
          <a:prstGeom prst="rect">
            <a:avLst/>
          </a:prstGeom>
        </p:spPr>
        <p:txBody>
          <a:bodyPr/>
          <a:lstStyle/>
          <a:p>
            <a:pPr marL="0" indent="0">
              <a:buClr>
                <a:schemeClr val="accent1"/>
              </a:buClr>
              <a:buNone/>
            </a:pPr>
            <a:endParaRPr lang="en-US" dirty="0"/>
          </a:p>
          <a:p>
            <a:pPr>
              <a:buClr>
                <a:schemeClr val="accent1"/>
              </a:buClr>
            </a:pPr>
            <a:r>
              <a:rPr lang="en-US" sz="2000" dirty="0">
                <a:sym typeface="+mn-ea"/>
              </a:rPr>
              <a:t>Services which provide instantly Internet message transfer. </a:t>
            </a:r>
          </a:p>
          <a:p>
            <a:pPr marL="0" indent="0">
              <a:buClr>
                <a:schemeClr val="accent1"/>
              </a:buClr>
              <a:buNone/>
            </a:pPr>
            <a:endParaRPr lang="en-US" sz="2000" dirty="0"/>
          </a:p>
          <a:p>
            <a:r>
              <a:rPr lang="en-US" sz="2000" dirty="0"/>
              <a:t>E-mails   </a:t>
            </a:r>
          </a:p>
          <a:p>
            <a:r>
              <a:rPr lang="en-US" sz="2000" dirty="0">
                <a:sym typeface="+mn-ea"/>
              </a:rPr>
              <a:t>Blogs</a:t>
            </a:r>
            <a:endParaRPr lang="en-US" sz="2000" dirty="0"/>
          </a:p>
          <a:p>
            <a:r>
              <a:rPr lang="en-US" sz="2000" dirty="0">
                <a:sym typeface="+mn-ea"/>
              </a:rPr>
              <a:t>Televisions</a:t>
            </a:r>
            <a:endParaRPr lang="en-US" sz="2000" dirty="0"/>
          </a:p>
          <a:p>
            <a:r>
              <a:rPr lang="en-US" sz="2000" dirty="0">
                <a:sym typeface="+mn-ea"/>
              </a:rPr>
              <a:t>Games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3" name="Text Placeholder 5"/>
          <p:cNvSpPr>
            <a:spLocks noGrp="1"/>
          </p:cNvSpPr>
          <p:nvPr/>
        </p:nvSpPr>
        <p:spPr>
          <a:xfrm>
            <a:off x="2795270" y="3146425"/>
            <a:ext cx="5928360" cy="1131570"/>
          </a:xfrm>
          <a:prstGeom prst="rect">
            <a:avLst/>
          </a:prstGeom>
        </p:spPr>
        <p:txBody>
          <a:bodyPr/>
          <a:lstStyle>
            <a:lvl1pPr marL="339725" indent="-339725" algn="l" defTabSz="457200" rtl="0" eaLnBrk="1" latinLnBrk="0" hangingPunct="1">
              <a:spcBef>
                <a:spcPts val="900"/>
              </a:spcBef>
              <a:buClr>
                <a:schemeClr val="accent5"/>
              </a:buClr>
              <a:buFont typeface="Arial" panose="020B0604020202020204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98830" indent="-395605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/>
              <a:buChar char="–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/>
              <a:buChar char="–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/>
              </a:buClr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+mn-ea"/>
              </a:rPr>
              <a:t>They are integrated information platforms, </a:t>
            </a:r>
          </a:p>
          <a:p>
            <a:pPr marL="0" indent="0">
              <a:buClr>
                <a:schemeClr val="accent1"/>
              </a:buClr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+mn-ea"/>
              </a:rPr>
              <a:t>provide more than message transfer.</a:t>
            </a:r>
            <a:endParaRPr lang="en-US" sz="2000" dirty="0"/>
          </a:p>
          <a:p>
            <a:pPr>
              <a:buClr>
                <a:schemeClr val="accent1"/>
              </a:buClr>
            </a:pPr>
            <a:endParaRPr lang="en-US" sz="2000" dirty="0"/>
          </a:p>
          <a:p>
            <a:endParaRPr lang="en-US" sz="2000" dirty="0"/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5C0D1C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UMAwordmark_wtag_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328" y="2282003"/>
            <a:ext cx="2125517" cy="423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396240" y="1174115"/>
            <a:ext cx="8347710" cy="2904490"/>
          </a:xfrm>
          <a:prstGeom prst="rect">
            <a:avLst/>
          </a:prstGeom>
        </p:spPr>
        <p:txBody>
          <a:bodyPr/>
          <a:lstStyle/>
          <a:p>
            <a:pPr marL="0" indent="0">
              <a:buClr>
                <a:schemeClr val="accent1"/>
              </a:buClr>
              <a:buNone/>
            </a:pPr>
            <a:endParaRPr lang="en-US" dirty="0"/>
          </a:p>
          <a:p>
            <a:r>
              <a:rPr lang="en-US" sz="2000" dirty="0"/>
              <a:t>Release of message contents</a:t>
            </a:r>
          </a:p>
          <a:p>
            <a:r>
              <a:rPr lang="en-US" sz="2000" dirty="0">
                <a:sym typeface="+mn-ea"/>
              </a:rPr>
              <a:t>Masquerade</a:t>
            </a:r>
            <a:endParaRPr lang="en-US" sz="2000" dirty="0"/>
          </a:p>
          <a:p>
            <a:r>
              <a:rPr lang="en-US" sz="2000" dirty="0"/>
              <a:t>Modification of messages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302895" y="494030"/>
            <a:ext cx="7014210" cy="6381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861119"/>
                </a:solidFill>
                <a:effectLst>
                  <a:outerShdw blurRad="50800" dist="38100" dir="27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+mn-ea"/>
              </a:rPr>
              <a:t>Instant Messaging Security Threats</a:t>
            </a:r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2895" y="494030"/>
            <a:ext cx="7014210" cy="638175"/>
          </a:xfrm>
        </p:spPr>
        <p:txBody>
          <a:bodyPr/>
          <a:lstStyle/>
          <a:p>
            <a:r>
              <a:rPr lang="en-US" dirty="0"/>
              <a:t>Approaches</a:t>
            </a:r>
          </a:p>
        </p:txBody>
      </p:sp>
      <p:sp>
        <p:nvSpPr>
          <p:cNvPr id="5" name="Text Placeholder 5"/>
          <p:cNvSpPr>
            <a:spLocks noGrp="1"/>
          </p:cNvSpPr>
          <p:nvPr/>
        </p:nvSpPr>
        <p:spPr>
          <a:xfrm>
            <a:off x="302895" y="1518285"/>
            <a:ext cx="8347710" cy="504190"/>
          </a:xfrm>
          <a:prstGeom prst="rect">
            <a:avLst/>
          </a:prstGeom>
        </p:spPr>
        <p:txBody>
          <a:bodyPr/>
          <a:lstStyle>
            <a:lvl1pPr marL="339725" indent="-339725" algn="l" defTabSz="457200" rtl="0" eaLnBrk="1" latinLnBrk="0" hangingPunct="1">
              <a:spcBef>
                <a:spcPts val="900"/>
              </a:spcBef>
              <a:buClr>
                <a:schemeClr val="accent5"/>
              </a:buClr>
              <a:buFont typeface="Arial" panose="020B0604020202020204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98830" indent="-395605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/>
              <a:buChar char="–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/>
              <a:buChar char="–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</a:pPr>
            <a:r>
              <a:rPr lang="en-US" dirty="0">
                <a:sym typeface="+mn-ea"/>
              </a:rPr>
              <a:t>Release of message contents</a:t>
            </a:r>
          </a:p>
        </p:txBody>
      </p:sp>
      <p:sp>
        <p:nvSpPr>
          <p:cNvPr id="4" name="Text Placeholder 2"/>
          <p:cNvSpPr>
            <a:spLocks noGrp="1"/>
          </p:cNvSpPr>
          <p:nvPr/>
        </p:nvSpPr>
        <p:spPr>
          <a:xfrm>
            <a:off x="440055" y="1746885"/>
            <a:ext cx="8543290" cy="2931795"/>
          </a:xfrm>
          <a:prstGeom prst="rect">
            <a:avLst/>
          </a:prstGeom>
        </p:spPr>
        <p:txBody>
          <a:bodyPr vert="horz"/>
          <a:lstStyle>
            <a:lvl1pPr marL="228600" indent="-227330" algn="l" defTabSz="457200" rtl="0" eaLnBrk="1" latinLnBrk="0" hangingPunct="1">
              <a:spcBef>
                <a:spcPts val="900"/>
              </a:spcBef>
              <a:buClr>
                <a:schemeClr val="accent1"/>
              </a:buClr>
              <a:buFont typeface="Arial" panose="020B0604020202020204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73405" indent="-285750" algn="l" defTabSz="455295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/>
              <a:buChar char="–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862330" indent="-228600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139825" indent="-228600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/>
              <a:buChar char="–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42748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" indent="0">
              <a:buNone/>
            </a:pPr>
            <a:endParaRPr lang="en-US" sz="1600" dirty="0"/>
          </a:p>
          <a:p>
            <a:pPr lvl="1"/>
            <a:r>
              <a:rPr lang="en-US" sz="2000" dirty="0">
                <a:sym typeface="+mn-ea"/>
              </a:rPr>
              <a:t>message confidentiality</a:t>
            </a:r>
          </a:p>
          <a:p>
            <a:pPr lvl="1"/>
            <a:r>
              <a:rPr lang="en-US" sz="2000" dirty="0">
                <a:sym typeface="+mn-ea"/>
              </a:rPr>
              <a:t>RSA, DES &amp; D-H algorithm is usually used for encryption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/>
        </p:nvSpPr>
        <p:spPr>
          <a:xfrm>
            <a:off x="440055" y="3215640"/>
            <a:ext cx="8543290" cy="2026920"/>
          </a:xfrm>
          <a:prstGeom prst="rect">
            <a:avLst/>
          </a:prstGeom>
        </p:spPr>
        <p:txBody>
          <a:bodyPr vert="horz"/>
          <a:lstStyle>
            <a:lvl1pPr marL="228600" indent="-227330" algn="l" defTabSz="457200" rtl="0" eaLnBrk="1" latinLnBrk="0" hangingPunct="1">
              <a:spcBef>
                <a:spcPts val="900"/>
              </a:spcBef>
              <a:buClr>
                <a:schemeClr val="accent1"/>
              </a:buClr>
              <a:buFont typeface="Arial" panose="020B0604020202020204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73405" indent="-285750" algn="l" defTabSz="455295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/>
              <a:buChar char="–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862330" indent="-228600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139825" indent="-228600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/>
              <a:buChar char="–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42748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" indent="0">
              <a:buNone/>
            </a:pPr>
            <a:endParaRPr lang="en-US" sz="1600" dirty="0"/>
          </a:p>
          <a:p>
            <a:pPr lvl="1"/>
            <a:r>
              <a:rPr lang="en-US" sz="2000" dirty="0">
                <a:sym typeface="+mn-ea"/>
              </a:rPr>
              <a:t>Kerberos could make sure authentication of users with its AS</a:t>
            </a:r>
          </a:p>
          <a:p>
            <a:pPr lvl="1"/>
            <a:r>
              <a:rPr lang="en-US" sz="2000" dirty="0"/>
              <a:t>PKI registration provides a kind of authentication service</a:t>
            </a:r>
          </a:p>
        </p:txBody>
      </p:sp>
      <p:sp>
        <p:nvSpPr>
          <p:cNvPr id="6" name="Text Placeholder 5"/>
          <p:cNvSpPr>
            <a:spLocks noGrp="1"/>
          </p:cNvSpPr>
          <p:nvPr/>
        </p:nvSpPr>
        <p:spPr>
          <a:xfrm>
            <a:off x="302895" y="3042920"/>
            <a:ext cx="8347710" cy="932180"/>
          </a:xfrm>
          <a:prstGeom prst="rect">
            <a:avLst/>
          </a:prstGeom>
        </p:spPr>
        <p:txBody>
          <a:bodyPr/>
          <a:lstStyle>
            <a:lvl1pPr marL="339725" indent="-339725" algn="l" defTabSz="457200" rtl="0" eaLnBrk="1" latinLnBrk="0" hangingPunct="1">
              <a:spcBef>
                <a:spcPts val="900"/>
              </a:spcBef>
              <a:buClr>
                <a:schemeClr val="accent5"/>
              </a:buClr>
              <a:buFont typeface="Arial" panose="020B0604020202020204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98830" indent="-395605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/>
              <a:buChar char="–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/>
              <a:buChar char="–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</a:pPr>
            <a:r>
              <a:rPr lang="en-US" dirty="0">
                <a:sym typeface="+mn-ea"/>
              </a:rPr>
              <a:t>Masquerade</a:t>
            </a:r>
            <a:endParaRPr lang="en-US" sz="2000" dirty="0"/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2895" y="494030"/>
            <a:ext cx="7014210" cy="638175"/>
          </a:xfrm>
        </p:spPr>
        <p:txBody>
          <a:bodyPr/>
          <a:lstStyle/>
          <a:p>
            <a:r>
              <a:rPr lang="en-US" dirty="0"/>
              <a:t>Approaches</a:t>
            </a:r>
          </a:p>
        </p:txBody>
      </p:sp>
      <p:sp>
        <p:nvSpPr>
          <p:cNvPr id="5" name="Text Placeholder 5"/>
          <p:cNvSpPr>
            <a:spLocks noGrp="1"/>
          </p:cNvSpPr>
          <p:nvPr/>
        </p:nvSpPr>
        <p:spPr>
          <a:xfrm>
            <a:off x="302895" y="1604010"/>
            <a:ext cx="8347710" cy="932180"/>
          </a:xfrm>
          <a:prstGeom prst="rect">
            <a:avLst/>
          </a:prstGeom>
        </p:spPr>
        <p:txBody>
          <a:bodyPr/>
          <a:lstStyle>
            <a:lvl1pPr marL="339725" indent="-339725" algn="l" defTabSz="457200" rtl="0" eaLnBrk="1" latinLnBrk="0" hangingPunct="1">
              <a:spcBef>
                <a:spcPts val="900"/>
              </a:spcBef>
              <a:buClr>
                <a:schemeClr val="accent5"/>
              </a:buClr>
              <a:buFont typeface="Arial" panose="020B0604020202020204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98830" indent="-395605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/>
              <a:buChar char="–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/>
              <a:buChar char="–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</a:pPr>
            <a:r>
              <a:rPr lang="en-US" dirty="0">
                <a:sym typeface="+mn-ea"/>
              </a:rPr>
              <a:t>Modification messages</a:t>
            </a:r>
          </a:p>
          <a:p>
            <a:pPr>
              <a:buClr>
                <a:schemeClr val="accent1"/>
              </a:buClr>
            </a:pPr>
            <a:endParaRPr lang="en-US" sz="2000" dirty="0"/>
          </a:p>
        </p:txBody>
      </p:sp>
      <p:sp>
        <p:nvSpPr>
          <p:cNvPr id="4" name="Text Placeholder 2"/>
          <p:cNvSpPr>
            <a:spLocks noGrp="1"/>
          </p:cNvSpPr>
          <p:nvPr/>
        </p:nvSpPr>
        <p:spPr>
          <a:xfrm>
            <a:off x="440055" y="2346960"/>
            <a:ext cx="8543290" cy="2026920"/>
          </a:xfrm>
          <a:prstGeom prst="rect">
            <a:avLst/>
          </a:prstGeom>
        </p:spPr>
        <p:txBody>
          <a:bodyPr vert="horz"/>
          <a:lstStyle>
            <a:lvl1pPr marL="228600" indent="-227330" algn="l" defTabSz="457200" rtl="0" eaLnBrk="1" latinLnBrk="0" hangingPunct="1">
              <a:spcBef>
                <a:spcPts val="900"/>
              </a:spcBef>
              <a:buClr>
                <a:schemeClr val="accent1"/>
              </a:buClr>
              <a:buFont typeface="Arial" panose="020B0604020202020204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73405" indent="-285750" algn="l" defTabSz="455295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/>
              <a:buChar char="–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862330" indent="-228600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139825" indent="-228600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/>
              <a:buChar char="–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42748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" indent="0">
              <a:buNone/>
            </a:pPr>
            <a:endParaRPr lang="en-US" sz="1600" dirty="0"/>
          </a:p>
          <a:p>
            <a:pPr lvl="1"/>
            <a:r>
              <a:rPr lang="en-US" sz="2000" dirty="0">
                <a:sym typeface="+mn-ea"/>
              </a:rPr>
              <a:t>Digital signature</a:t>
            </a:r>
          </a:p>
          <a:p>
            <a:pPr lvl="1"/>
            <a:r>
              <a:rPr lang="en-US" sz="2000" dirty="0">
                <a:sym typeface="+mn-ea"/>
              </a:rPr>
              <a:t>One-way hash function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2895" y="494030"/>
            <a:ext cx="7014210" cy="638175"/>
          </a:xfrm>
        </p:spPr>
        <p:txBody>
          <a:bodyPr/>
          <a:lstStyle/>
          <a:p>
            <a:r>
              <a:rPr lang="en-US" dirty="0">
                <a:sym typeface="+mn-ea"/>
              </a:rPr>
              <a:t>Instant Messaging examples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/>
        </p:nvSpPr>
        <p:spPr>
          <a:xfrm>
            <a:off x="302895" y="2346960"/>
            <a:ext cx="8543290" cy="2089150"/>
          </a:xfrm>
          <a:prstGeom prst="rect">
            <a:avLst/>
          </a:prstGeom>
        </p:spPr>
        <p:txBody>
          <a:bodyPr vert="horz"/>
          <a:lstStyle>
            <a:lvl1pPr marL="228600" indent="-227330" algn="l" defTabSz="457200" rtl="0" eaLnBrk="1" latinLnBrk="0" hangingPunct="1">
              <a:spcBef>
                <a:spcPts val="900"/>
              </a:spcBef>
              <a:buClr>
                <a:schemeClr val="accent1"/>
              </a:buClr>
              <a:buFont typeface="Arial" panose="020B0604020202020204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73405" indent="-285750" algn="l" defTabSz="455295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/>
              <a:buChar char="–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862330" indent="-228600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139825" indent="-228600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/>
              <a:buChar char="–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42748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" indent="0">
              <a:buNone/>
            </a:pPr>
            <a:endParaRPr lang="en-US" sz="1600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/>
        </p:nvSpPr>
        <p:spPr>
          <a:xfrm>
            <a:off x="440055" y="2346960"/>
            <a:ext cx="8543290" cy="2026920"/>
          </a:xfrm>
          <a:prstGeom prst="rect">
            <a:avLst/>
          </a:prstGeom>
        </p:spPr>
        <p:txBody>
          <a:bodyPr vert="horz"/>
          <a:lstStyle>
            <a:lvl1pPr marL="228600" indent="-227330" algn="l" defTabSz="457200" rtl="0" eaLnBrk="1" latinLnBrk="0" hangingPunct="1">
              <a:spcBef>
                <a:spcPts val="900"/>
              </a:spcBef>
              <a:buClr>
                <a:schemeClr val="accent1"/>
              </a:buClr>
              <a:buFont typeface="Arial" panose="020B0604020202020204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73405" indent="-285750" algn="l" defTabSz="455295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/>
              <a:buChar char="–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862330" indent="-228600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139825" indent="-228600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/>
              <a:buChar char="–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42748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" indent="0">
              <a:buNone/>
            </a:pPr>
            <a:endParaRPr lang="en-US" sz="1600" dirty="0"/>
          </a:p>
          <a:p>
            <a:pPr lvl="1"/>
            <a:r>
              <a:rPr lang="en-US" sz="2000" dirty="0">
                <a:sym typeface="+mn-ea"/>
              </a:rPr>
              <a:t>Transmission speed</a:t>
            </a:r>
          </a:p>
          <a:p>
            <a:pPr lvl="1"/>
            <a:r>
              <a:rPr lang="en-US" sz="2000" dirty="0">
                <a:sym typeface="+mn-ea"/>
              </a:rPr>
              <a:t>Message integrity</a:t>
            </a:r>
          </a:p>
          <a:p>
            <a:pPr lvl="1"/>
            <a:r>
              <a:rPr lang="en-US" sz="2000" dirty="0">
                <a:sym typeface="+mn-ea"/>
              </a:rPr>
              <a:t>Information confidentiality</a:t>
            </a:r>
          </a:p>
          <a:p>
            <a:pPr lvl="1"/>
            <a:r>
              <a:rPr lang="en-US" sz="2000" dirty="0">
                <a:sym typeface="+mn-ea"/>
              </a:rPr>
              <a:t>User authentication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/>
        </p:nvSpPr>
        <p:spPr>
          <a:xfrm>
            <a:off x="302895" y="1604010"/>
            <a:ext cx="8347710" cy="932180"/>
          </a:xfrm>
          <a:prstGeom prst="rect">
            <a:avLst/>
          </a:prstGeom>
        </p:spPr>
        <p:txBody>
          <a:bodyPr/>
          <a:lstStyle>
            <a:lvl1pPr marL="339725" indent="-339725" algn="l" defTabSz="457200" rtl="0" eaLnBrk="1" latinLnBrk="0" hangingPunct="1">
              <a:spcBef>
                <a:spcPts val="900"/>
              </a:spcBef>
              <a:buClr>
                <a:schemeClr val="accent5"/>
              </a:buClr>
              <a:buFont typeface="Arial" panose="020B0604020202020204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98830" indent="-395605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/>
              <a:buChar char="–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/>
              <a:buChar char="–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</a:pPr>
            <a:r>
              <a:rPr lang="en-US" dirty="0">
                <a:sym typeface="+mn-ea"/>
              </a:rPr>
              <a:t>Qualified inastant messaging platforms should achive:</a:t>
            </a:r>
            <a:endParaRPr lang="en-US" sz="2000" dirty="0"/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/>
        </p:nvSpPr>
        <p:spPr>
          <a:xfrm>
            <a:off x="376555" y="935990"/>
            <a:ext cx="8347710" cy="932180"/>
          </a:xfrm>
          <a:prstGeom prst="rect">
            <a:avLst/>
          </a:prstGeom>
        </p:spPr>
        <p:txBody>
          <a:bodyPr/>
          <a:lstStyle>
            <a:lvl1pPr marL="339725" indent="-339725" algn="l" defTabSz="457200" rtl="0" eaLnBrk="1" latinLnBrk="0" hangingPunct="1">
              <a:spcBef>
                <a:spcPts val="900"/>
              </a:spcBef>
              <a:buClr>
                <a:schemeClr val="accent5"/>
              </a:buClr>
              <a:buFont typeface="Arial" panose="020B0604020202020204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98830" indent="-395605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/>
              <a:buChar char="–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/>
              <a:buChar char="–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</a:pPr>
            <a:r>
              <a:rPr lang="en-US" sz="2800" dirty="0">
                <a:sym typeface="+mn-ea"/>
              </a:rPr>
              <a:t>How to achieve those requirements?</a:t>
            </a:r>
          </a:p>
        </p:txBody>
      </p:sp>
      <p:sp>
        <p:nvSpPr>
          <p:cNvPr id="4" name="Text Placeholder 2"/>
          <p:cNvSpPr>
            <a:spLocks noGrp="1"/>
          </p:cNvSpPr>
          <p:nvPr/>
        </p:nvSpPr>
        <p:spPr>
          <a:xfrm>
            <a:off x="521970" y="1197610"/>
            <a:ext cx="8543290" cy="857885"/>
          </a:xfrm>
          <a:prstGeom prst="rect">
            <a:avLst/>
          </a:prstGeom>
        </p:spPr>
        <p:txBody>
          <a:bodyPr vert="horz"/>
          <a:lstStyle>
            <a:lvl1pPr marL="228600" indent="-227330" algn="l" defTabSz="457200" rtl="0" eaLnBrk="1" latinLnBrk="0" hangingPunct="1">
              <a:spcBef>
                <a:spcPts val="900"/>
              </a:spcBef>
              <a:buClr>
                <a:schemeClr val="accent1"/>
              </a:buClr>
              <a:buFont typeface="Arial" panose="020B0604020202020204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73405" indent="-285750" algn="l" defTabSz="455295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/>
              <a:buChar char="–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862330" indent="-228600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139825" indent="-228600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/>
              <a:buChar char="–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42748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" indent="0">
              <a:buNone/>
            </a:pPr>
            <a:endParaRPr lang="en-US" sz="1600" dirty="0"/>
          </a:p>
          <a:p>
            <a:pPr lvl="1"/>
            <a:r>
              <a:rPr lang="en-US" sz="2400" dirty="0">
                <a:sym typeface="+mn-ea"/>
              </a:rPr>
              <a:t>Transmission speed</a:t>
            </a:r>
          </a:p>
        </p:txBody>
      </p:sp>
      <p:sp>
        <p:nvSpPr>
          <p:cNvPr id="3" name="Text Placeholder 2"/>
          <p:cNvSpPr>
            <a:spLocks noGrp="1"/>
          </p:cNvSpPr>
          <p:nvPr/>
        </p:nvSpPr>
        <p:spPr>
          <a:xfrm>
            <a:off x="376555" y="1594485"/>
            <a:ext cx="8543290" cy="1347470"/>
          </a:xfrm>
          <a:prstGeom prst="rect">
            <a:avLst/>
          </a:prstGeom>
        </p:spPr>
        <p:txBody>
          <a:bodyPr vert="horz"/>
          <a:lstStyle>
            <a:lvl1pPr marL="228600" indent="-227330" algn="l" defTabSz="457200" rtl="0" eaLnBrk="1" latinLnBrk="0" hangingPunct="1">
              <a:spcBef>
                <a:spcPts val="900"/>
              </a:spcBef>
              <a:buClr>
                <a:schemeClr val="accent1"/>
              </a:buClr>
              <a:buFont typeface="Arial" panose="020B0604020202020204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73405" indent="-285750" algn="l" defTabSz="455295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/>
              <a:buChar char="–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862330" indent="-228600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139825" indent="-228600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/>
              <a:buChar char="–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42748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" indent="0">
              <a:buNone/>
            </a:pPr>
            <a:endParaRPr lang="en-US" dirty="0"/>
          </a:p>
          <a:p>
            <a:pPr lvl="2"/>
            <a:r>
              <a:rPr lang="en-US" sz="1800" dirty="0" err="1"/>
              <a:t>Network speed</a:t>
            </a:r>
            <a:endParaRPr lang="en-US" sz="1800" dirty="0"/>
          </a:p>
          <a:p>
            <a:pPr lvl="2"/>
            <a:r>
              <a:rPr lang="en-US" sz="1800" dirty="0" err="1"/>
              <a:t>Firewall</a:t>
            </a:r>
            <a:endParaRPr lang="en-US" sz="1800" dirty="0"/>
          </a:p>
          <a:p>
            <a:pPr lvl="2"/>
            <a:r>
              <a:rPr lang="en-US" sz="1800" dirty="0"/>
              <a:t>Encryption algorithm</a:t>
            </a:r>
            <a:endParaRPr lang="en-US" dirty="0"/>
          </a:p>
          <a:p>
            <a:pPr marL="1270" indent="0">
              <a:buNone/>
            </a:pPr>
            <a:endParaRPr lang="en-US" dirty="0"/>
          </a:p>
        </p:txBody>
      </p:sp>
      <p:sp>
        <p:nvSpPr>
          <p:cNvPr id="2" name="Text Placeholder 2"/>
          <p:cNvSpPr>
            <a:spLocks noGrp="1"/>
          </p:cNvSpPr>
          <p:nvPr/>
        </p:nvSpPr>
        <p:spPr>
          <a:xfrm>
            <a:off x="521970" y="2617470"/>
            <a:ext cx="8543290" cy="1057275"/>
          </a:xfrm>
          <a:prstGeom prst="rect">
            <a:avLst/>
          </a:prstGeom>
        </p:spPr>
        <p:txBody>
          <a:bodyPr vert="horz"/>
          <a:lstStyle>
            <a:lvl1pPr marL="228600" indent="-227330" algn="l" defTabSz="457200" rtl="0" eaLnBrk="1" latinLnBrk="0" hangingPunct="1">
              <a:spcBef>
                <a:spcPts val="900"/>
              </a:spcBef>
              <a:buClr>
                <a:schemeClr val="accent1"/>
              </a:buClr>
              <a:buFont typeface="Arial" panose="020B0604020202020204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73405" indent="-285750" algn="l" defTabSz="455295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/>
              <a:buChar char="–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862330" indent="-228600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139825" indent="-228600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/>
              <a:buChar char="–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42748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" indent="0">
              <a:buNone/>
            </a:pPr>
            <a:endParaRPr lang="en-US" sz="2000" dirty="0">
              <a:sym typeface="+mn-ea"/>
            </a:endParaRPr>
          </a:p>
          <a:p>
            <a:pPr lvl="1"/>
            <a:r>
              <a:rPr lang="en-US" sz="2400" dirty="0">
                <a:sym typeface="+mn-ea"/>
              </a:rPr>
              <a:t>Message integrity</a:t>
            </a:r>
          </a:p>
          <a:p>
            <a:pPr lvl="1"/>
            <a:endParaRPr lang="en-US" sz="2400" dirty="0">
              <a:sym typeface="+mn-ea"/>
            </a:endParaRPr>
          </a:p>
        </p:txBody>
      </p:sp>
      <p:sp>
        <p:nvSpPr>
          <p:cNvPr id="6" name="Text Placeholder 2"/>
          <p:cNvSpPr>
            <a:spLocks noGrp="1"/>
          </p:cNvSpPr>
          <p:nvPr/>
        </p:nvSpPr>
        <p:spPr>
          <a:xfrm>
            <a:off x="300355" y="3272155"/>
            <a:ext cx="8543290" cy="1723390"/>
          </a:xfrm>
          <a:prstGeom prst="rect">
            <a:avLst/>
          </a:prstGeom>
        </p:spPr>
        <p:txBody>
          <a:bodyPr vert="horz"/>
          <a:lstStyle>
            <a:lvl1pPr marL="228600" indent="-227330" algn="l" defTabSz="457200" rtl="0" eaLnBrk="1" latinLnBrk="0" hangingPunct="1">
              <a:spcBef>
                <a:spcPts val="900"/>
              </a:spcBef>
              <a:buClr>
                <a:schemeClr val="accent1"/>
              </a:buClr>
              <a:buFont typeface="Arial" panose="020B0604020202020204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73405" indent="-285750" algn="l" defTabSz="455295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/>
              <a:buChar char="–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862330" indent="-228600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139825" indent="-228600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/>
              <a:buChar char="–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42748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" indent="0">
              <a:buNone/>
            </a:pPr>
            <a:endParaRPr lang="en-US" dirty="0"/>
          </a:p>
          <a:p>
            <a:pPr lvl="2"/>
            <a:r>
              <a:rPr lang="en-US" sz="1800" dirty="0"/>
              <a:t>Digital signature</a:t>
            </a:r>
          </a:p>
          <a:p>
            <a:pPr lvl="2"/>
            <a:r>
              <a:rPr lang="en-US" sz="1800" dirty="0" err="1"/>
              <a:t>SSL (Message Authentication Code)</a:t>
            </a:r>
            <a:endParaRPr lang="en-US" sz="1800" dirty="0"/>
          </a:p>
          <a:p>
            <a:pPr lvl="2"/>
            <a:r>
              <a:rPr lang="en-US" sz="1800" dirty="0"/>
              <a:t>IEEE 802.11i (Message Integrity Code)</a:t>
            </a:r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/>
        </p:nvSpPr>
        <p:spPr>
          <a:xfrm>
            <a:off x="525145" y="1391920"/>
            <a:ext cx="8543290" cy="942340"/>
          </a:xfrm>
          <a:prstGeom prst="rect">
            <a:avLst/>
          </a:prstGeom>
        </p:spPr>
        <p:txBody>
          <a:bodyPr vert="horz"/>
          <a:lstStyle>
            <a:lvl1pPr marL="228600" indent="-227330" algn="l" defTabSz="457200" rtl="0" eaLnBrk="1" latinLnBrk="0" hangingPunct="1">
              <a:spcBef>
                <a:spcPts val="900"/>
              </a:spcBef>
              <a:buClr>
                <a:schemeClr val="accent1"/>
              </a:buClr>
              <a:buFont typeface="Arial" panose="020B0604020202020204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73405" indent="-285750" algn="l" defTabSz="455295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/>
              <a:buChar char="–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862330" indent="-228600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139825" indent="-228600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/>
              <a:buChar char="–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42748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" indent="0">
              <a:buNone/>
            </a:pPr>
            <a:endParaRPr lang="en-US" sz="2000" dirty="0">
              <a:sym typeface="+mn-ea"/>
            </a:endParaRPr>
          </a:p>
          <a:p>
            <a:pPr lvl="1"/>
            <a:r>
              <a:rPr lang="en-US" sz="2400" dirty="0">
                <a:sym typeface="+mn-ea"/>
              </a:rPr>
              <a:t>Information confidentiality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/>
        </p:nvSpPr>
        <p:spPr>
          <a:xfrm>
            <a:off x="584835" y="1868170"/>
            <a:ext cx="8543290" cy="1723390"/>
          </a:xfrm>
          <a:prstGeom prst="rect">
            <a:avLst/>
          </a:prstGeom>
        </p:spPr>
        <p:txBody>
          <a:bodyPr vert="horz"/>
          <a:lstStyle>
            <a:lvl1pPr marL="228600" indent="-227330" algn="l" defTabSz="457200" rtl="0" eaLnBrk="1" latinLnBrk="0" hangingPunct="1">
              <a:spcBef>
                <a:spcPts val="900"/>
              </a:spcBef>
              <a:buClr>
                <a:schemeClr val="accent1"/>
              </a:buClr>
              <a:buFont typeface="Arial" panose="020B0604020202020204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73405" indent="-285750" algn="l" defTabSz="455295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/>
              <a:buChar char="–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862330" indent="-228600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139825" indent="-228600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/>
              <a:buChar char="–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42748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" indent="0">
              <a:buNone/>
            </a:pPr>
            <a:endParaRPr lang="en-US" dirty="0"/>
          </a:p>
          <a:p>
            <a:pPr lvl="2"/>
            <a:r>
              <a:rPr lang="en-US" sz="1800" dirty="0"/>
              <a:t>DES</a:t>
            </a:r>
          </a:p>
          <a:p>
            <a:pPr lvl="2"/>
            <a:r>
              <a:rPr lang="en-US" sz="1800" dirty="0"/>
              <a:t>3DES</a:t>
            </a:r>
          </a:p>
          <a:p>
            <a:pPr lvl="2"/>
            <a:r>
              <a:rPr lang="en-US" sz="1800" dirty="0"/>
              <a:t>AES</a:t>
            </a:r>
          </a:p>
          <a:p>
            <a:pPr lvl="2"/>
            <a:r>
              <a:rPr lang="en-US" sz="1800" dirty="0"/>
              <a:t>RC4 Algorithm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/>
        </p:nvSpPr>
        <p:spPr>
          <a:xfrm>
            <a:off x="376555" y="935990"/>
            <a:ext cx="8347710" cy="932180"/>
          </a:xfrm>
          <a:prstGeom prst="rect">
            <a:avLst/>
          </a:prstGeom>
        </p:spPr>
        <p:txBody>
          <a:bodyPr/>
          <a:lstStyle>
            <a:lvl1pPr marL="339725" indent="-339725" algn="l" defTabSz="457200" rtl="0" eaLnBrk="1" latinLnBrk="0" hangingPunct="1">
              <a:spcBef>
                <a:spcPts val="900"/>
              </a:spcBef>
              <a:buClr>
                <a:schemeClr val="accent5"/>
              </a:buClr>
              <a:buFont typeface="Arial" panose="020B0604020202020204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98830" indent="-395605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/>
              <a:buChar char="–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/>
              <a:buChar char="–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</a:pPr>
            <a:r>
              <a:rPr lang="en-US" sz="2800" dirty="0">
                <a:sym typeface="+mn-ea"/>
              </a:rPr>
              <a:t>How to achieve those requirements?</a:t>
            </a:r>
          </a:p>
        </p:txBody>
      </p:sp>
      <p:sp>
        <p:nvSpPr>
          <p:cNvPr id="2" name="Text Placeholder 2"/>
          <p:cNvSpPr>
            <a:spLocks noGrp="1"/>
          </p:cNvSpPr>
          <p:nvPr/>
        </p:nvSpPr>
        <p:spPr>
          <a:xfrm>
            <a:off x="493395" y="3114357"/>
            <a:ext cx="8543290" cy="963295"/>
          </a:xfrm>
          <a:prstGeom prst="rect">
            <a:avLst/>
          </a:prstGeom>
        </p:spPr>
        <p:txBody>
          <a:bodyPr vert="horz"/>
          <a:lstStyle>
            <a:lvl1pPr marL="228600" indent="-227330" algn="l" defTabSz="457200" rtl="0" eaLnBrk="1" latinLnBrk="0" hangingPunct="1">
              <a:spcBef>
                <a:spcPts val="900"/>
              </a:spcBef>
              <a:buClr>
                <a:schemeClr val="accent1"/>
              </a:buClr>
              <a:buFont typeface="Arial" panose="020B0604020202020204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73405" indent="-285750" algn="l" defTabSz="455295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/>
              <a:buChar char="–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862330" indent="-228600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139825" indent="-228600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/>
              <a:buChar char="–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42748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" indent="0">
              <a:buNone/>
            </a:pPr>
            <a:endParaRPr lang="en-US" sz="2000" dirty="0">
              <a:sym typeface="+mn-ea"/>
            </a:endParaRPr>
          </a:p>
          <a:p>
            <a:pPr lvl="1"/>
            <a:r>
              <a:rPr lang="en-US" sz="2400" dirty="0">
                <a:sym typeface="+mn-ea"/>
              </a:rPr>
              <a:t>Authentication</a:t>
            </a:r>
          </a:p>
        </p:txBody>
      </p:sp>
      <p:sp>
        <p:nvSpPr>
          <p:cNvPr id="5" name="Text Placeholder 2"/>
          <p:cNvSpPr>
            <a:spLocks noGrp="1"/>
          </p:cNvSpPr>
          <p:nvPr/>
        </p:nvSpPr>
        <p:spPr>
          <a:xfrm>
            <a:off x="584835" y="3591877"/>
            <a:ext cx="8543290" cy="1703070"/>
          </a:xfrm>
          <a:prstGeom prst="rect">
            <a:avLst/>
          </a:prstGeom>
        </p:spPr>
        <p:txBody>
          <a:bodyPr vert="horz"/>
          <a:lstStyle>
            <a:lvl1pPr marL="228600" indent="-227330" algn="l" defTabSz="457200" rtl="0" eaLnBrk="1" latinLnBrk="0" hangingPunct="1">
              <a:spcBef>
                <a:spcPts val="900"/>
              </a:spcBef>
              <a:buClr>
                <a:schemeClr val="accent1"/>
              </a:buClr>
              <a:buFont typeface="Arial" panose="020B0604020202020204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73405" indent="-285750" algn="l" defTabSz="455295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/>
              <a:buChar char="–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862330" indent="-228600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139825" indent="-228600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/>
              <a:buChar char="–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42748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" indent="0">
              <a:buNone/>
            </a:pPr>
            <a:endParaRPr lang="en-US" dirty="0"/>
          </a:p>
          <a:p>
            <a:pPr lvl="2"/>
            <a:r>
              <a:rPr lang="en-US" dirty="0"/>
              <a:t>Digtal signature</a:t>
            </a:r>
          </a:p>
          <a:p>
            <a:pPr lvl="2"/>
            <a:r>
              <a:rPr lang="en-US" dirty="0"/>
              <a:t>PKI</a:t>
            </a:r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2895" y="327025"/>
            <a:ext cx="7014210" cy="638175"/>
          </a:xfrm>
        </p:spPr>
        <p:txBody>
          <a:bodyPr/>
          <a:lstStyle/>
          <a:p>
            <a:r>
              <a:rPr lang="en-US" dirty="0"/>
              <a:t>Our Implementation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6075" y="1310005"/>
            <a:ext cx="2639695" cy="342455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srgbClr val="000000">
                <a:alpha val="25000"/>
              </a:srgbClr>
            </a:outerShdw>
          </a:effectLst>
        </p:spPr>
        <p:txBody>
          <a:bodyPr wrap="square" tIns="0" rIns="91440" rtlCol="0" anchor="ctr" anchorCtr="0">
            <a:noAutofit/>
          </a:bodyPr>
          <a:lstStyle/>
          <a:p>
            <a:pPr algn="ctr">
              <a:spcAft>
                <a:spcPts val="300"/>
              </a:spcAft>
            </a:pPr>
            <a:r>
              <a:rPr lang="en-US" b="1" dirty="0">
                <a:latin typeface="Arial" panose="020B0604020202020204"/>
                <a:cs typeface="Arial" panose="020B0604020202020204"/>
                <a:sym typeface="+mn-ea"/>
              </a:rPr>
              <a:t>RSA </a:t>
            </a:r>
            <a:r>
              <a:rPr lang="en-US" sz="1600" b="1" dirty="0">
                <a:latin typeface="Arial" panose="020B0604020202020204"/>
                <a:cs typeface="Arial" panose="020B0604020202020204"/>
                <a:sym typeface="+mn-ea"/>
              </a:rPr>
              <a:t> </a:t>
            </a:r>
          </a:p>
          <a:p>
            <a:pPr algn="ctr">
              <a:spcAft>
                <a:spcPts val="300"/>
              </a:spcAft>
            </a:pPr>
            <a:endParaRPr lang="en-US" sz="1600" b="1" dirty="0">
              <a:latin typeface="Arial" panose="020B0604020202020204"/>
              <a:cs typeface="Arial" panose="020B0604020202020204"/>
              <a:sym typeface="+mn-ea"/>
            </a:endParaRPr>
          </a:p>
          <a:p>
            <a:pPr algn="ctr">
              <a:spcAft>
                <a:spcPts val="300"/>
              </a:spcAft>
            </a:pPr>
            <a:r>
              <a:rPr lang="en-US" sz="1600" b="1" dirty="0">
                <a:latin typeface="Arial" panose="020B0604020202020204"/>
                <a:cs typeface="Arial" panose="020B0604020202020204"/>
                <a:sym typeface="+mn-ea"/>
              </a:rPr>
              <a:t>authentication</a:t>
            </a:r>
          </a:p>
          <a:p>
            <a:pPr algn="ctr">
              <a:spcAft>
                <a:spcPts val="300"/>
              </a:spcAft>
            </a:pPr>
            <a:r>
              <a:rPr lang="en-US" sz="1600" b="1" dirty="0">
                <a:latin typeface="Arial" panose="020B0604020202020204"/>
                <a:cs typeface="Arial" panose="020B0604020202020204"/>
                <a:sym typeface="+mn-ea"/>
              </a:rPr>
              <a:t>&amp;</a:t>
            </a:r>
          </a:p>
          <a:p>
            <a:pPr algn="ctr">
              <a:spcAft>
                <a:spcPts val="300"/>
              </a:spcAft>
            </a:pPr>
            <a:r>
              <a:rPr lang="en-US" sz="1600" b="1" dirty="0">
                <a:latin typeface="Arial" panose="020B0604020202020204"/>
                <a:cs typeface="Arial" panose="020B0604020202020204"/>
                <a:sym typeface="+mn-ea"/>
              </a:rPr>
              <a:t>key distribution</a:t>
            </a:r>
            <a:endParaRPr lang="en-US" sz="1400" b="1" dirty="0">
              <a:latin typeface="Arial" panose="020B0604020202020204"/>
              <a:cs typeface="Arial" panose="020B0604020202020204"/>
              <a:sym typeface="+mn-ea"/>
            </a:endParaRPr>
          </a:p>
          <a:p>
            <a:pPr algn="ctr">
              <a:spcAft>
                <a:spcPts val="300"/>
              </a:spcAft>
            </a:pPr>
            <a:endParaRPr lang="en-US" sz="1000" b="1" dirty="0">
              <a:latin typeface="Arial" panose="020B0604020202020204"/>
              <a:cs typeface="Arial" panose="020B0604020202020204"/>
            </a:endParaRPr>
          </a:p>
          <a:p>
            <a:pPr algn="ctr">
              <a:spcAft>
                <a:spcPts val="300"/>
              </a:spcAft>
            </a:pPr>
            <a:endParaRPr lang="en-US" sz="1000" b="1" dirty="0">
              <a:latin typeface="Arial" panose="020B0604020202020204"/>
              <a:cs typeface="Arial" panose="020B0604020202020204"/>
            </a:endParaRPr>
          </a:p>
          <a:p>
            <a:pPr algn="ctr">
              <a:lnSpc>
                <a:spcPct val="120000"/>
              </a:lnSpc>
              <a:spcAft>
                <a:spcPts val="300"/>
              </a:spcAft>
            </a:pPr>
            <a:r>
              <a:rPr lang="en-US" sz="1400" dirty="0">
                <a:latin typeface="Arial" panose="020B0604020202020204"/>
                <a:cs typeface="Arial" panose="020B0604020202020204"/>
              </a:rPr>
              <a:t>provides</a:t>
            </a:r>
          </a:p>
          <a:p>
            <a:pPr algn="ctr">
              <a:lnSpc>
                <a:spcPct val="120000"/>
              </a:lnSpc>
              <a:spcAft>
                <a:spcPts val="300"/>
              </a:spcAft>
            </a:pPr>
            <a:r>
              <a:rPr lang="en-US" sz="1400" dirty="0">
                <a:sym typeface="+mn-ea"/>
              </a:rPr>
              <a:t>information confidentiality</a:t>
            </a:r>
          </a:p>
          <a:p>
            <a:pPr algn="ctr">
              <a:lnSpc>
                <a:spcPct val="120000"/>
              </a:lnSpc>
              <a:spcAft>
                <a:spcPts val="300"/>
              </a:spcAft>
            </a:pPr>
            <a:r>
              <a:rPr lang="en-US" sz="1400" dirty="0">
                <a:sym typeface="+mn-ea"/>
              </a:rPr>
              <a:t>user authentication</a:t>
            </a:r>
            <a:endParaRPr lang="en-US" sz="1200" dirty="0"/>
          </a:p>
          <a:p>
            <a:pPr algn="ctr">
              <a:spcAft>
                <a:spcPts val="300"/>
              </a:spcAft>
            </a:pPr>
            <a:endParaRPr lang="en-US" sz="12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60135" y="1310005"/>
            <a:ext cx="2616835" cy="342455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srgbClr val="000000">
                <a:alpha val="25000"/>
              </a:srgbClr>
            </a:outerShdw>
          </a:effectLst>
        </p:spPr>
        <p:txBody>
          <a:bodyPr wrap="square" tIns="0" rIns="91440" rtlCol="0" anchor="ctr" anchorCtr="0">
            <a:noAutofit/>
          </a:bodyPr>
          <a:lstStyle/>
          <a:p>
            <a:pPr algn="ctr">
              <a:spcAft>
                <a:spcPts val="300"/>
              </a:spcAft>
            </a:pPr>
            <a:r>
              <a:rPr lang="en-US" b="1" dirty="0">
                <a:latin typeface="Arial" panose="020B0604020202020204"/>
                <a:cs typeface="Arial" panose="020B0604020202020204"/>
                <a:sym typeface="+mn-ea"/>
              </a:rPr>
              <a:t>MD5</a:t>
            </a:r>
            <a:endParaRPr lang="en-US" sz="1600" b="1" dirty="0">
              <a:latin typeface="Arial" panose="020B0604020202020204"/>
              <a:cs typeface="Arial" panose="020B0604020202020204"/>
              <a:sym typeface="+mn-ea"/>
            </a:endParaRPr>
          </a:p>
          <a:p>
            <a:pPr algn="ctr">
              <a:spcAft>
                <a:spcPts val="300"/>
              </a:spcAft>
            </a:pPr>
            <a:endParaRPr lang="en-US" sz="1600" b="1" dirty="0">
              <a:latin typeface="Arial" panose="020B0604020202020204"/>
              <a:cs typeface="Arial" panose="020B0604020202020204"/>
              <a:sym typeface="+mn-ea"/>
            </a:endParaRPr>
          </a:p>
          <a:p>
            <a:pPr algn="ctr">
              <a:spcAft>
                <a:spcPts val="300"/>
              </a:spcAft>
            </a:pPr>
            <a:r>
              <a:rPr lang="en-US" sz="1600" b="1" dirty="0">
                <a:latin typeface="Arial" panose="020B0604020202020204"/>
                <a:cs typeface="Arial" panose="020B0604020202020204"/>
                <a:sym typeface="+mn-ea"/>
              </a:rPr>
              <a:t> digital signature</a:t>
            </a:r>
            <a:endParaRPr lang="en-US" sz="1400" b="1" dirty="0">
              <a:latin typeface="Arial" panose="020B0604020202020204"/>
              <a:cs typeface="Arial" panose="020B0604020202020204"/>
              <a:sym typeface="+mn-ea"/>
            </a:endParaRPr>
          </a:p>
          <a:p>
            <a:pPr algn="ctr">
              <a:spcAft>
                <a:spcPts val="300"/>
              </a:spcAft>
            </a:pPr>
            <a:endParaRPr lang="en-US" sz="1400" b="1" dirty="0">
              <a:latin typeface="Arial" panose="020B0604020202020204"/>
              <a:cs typeface="Arial" panose="020B0604020202020204"/>
              <a:sym typeface="+mn-ea"/>
            </a:endParaRPr>
          </a:p>
          <a:p>
            <a:pPr algn="ctr">
              <a:spcAft>
                <a:spcPts val="300"/>
              </a:spcAft>
            </a:pPr>
            <a:endParaRPr lang="en-US" sz="1400" b="1" dirty="0">
              <a:latin typeface="Arial" panose="020B0604020202020204"/>
              <a:cs typeface="Arial" panose="020B0604020202020204"/>
              <a:sym typeface="+mn-ea"/>
            </a:endParaRPr>
          </a:p>
          <a:p>
            <a:pPr algn="ctr">
              <a:spcAft>
                <a:spcPts val="300"/>
              </a:spcAft>
            </a:pPr>
            <a:endParaRPr lang="en-US" sz="1400" b="1" dirty="0">
              <a:latin typeface="Arial" panose="020B0604020202020204"/>
              <a:cs typeface="Arial" panose="020B0604020202020204"/>
              <a:sym typeface="+mn-ea"/>
            </a:endParaRPr>
          </a:p>
          <a:p>
            <a:pPr algn="ctr">
              <a:lnSpc>
                <a:spcPct val="120000"/>
              </a:lnSpc>
              <a:spcAft>
                <a:spcPts val="300"/>
              </a:spcAft>
            </a:pPr>
            <a:r>
              <a:rPr lang="en-US" sz="1400" dirty="0">
                <a:latin typeface="Arial" panose="020B0604020202020204"/>
                <a:cs typeface="Arial" panose="020B0604020202020204"/>
                <a:sym typeface="+mn-ea"/>
              </a:rPr>
              <a:t>provides</a:t>
            </a:r>
          </a:p>
          <a:p>
            <a:pPr algn="ctr">
              <a:lnSpc>
                <a:spcPct val="120000"/>
              </a:lnSpc>
              <a:spcAft>
                <a:spcPts val="300"/>
              </a:spcAft>
            </a:pPr>
            <a:r>
              <a:rPr lang="en-US" sz="1400" dirty="0">
                <a:sym typeface="+mn-ea"/>
              </a:rPr>
              <a:t>message integrity</a:t>
            </a:r>
          </a:p>
          <a:p>
            <a:pPr algn="ctr">
              <a:lnSpc>
                <a:spcPct val="120000"/>
              </a:lnSpc>
              <a:spcAft>
                <a:spcPts val="300"/>
              </a:spcAft>
            </a:pPr>
            <a:r>
              <a:rPr lang="en-US" sz="1400" dirty="0">
                <a:sym typeface="+mn-ea"/>
              </a:rPr>
              <a:t>message confidentiality</a:t>
            </a:r>
            <a:endParaRPr lang="en-US" sz="1400" b="1" dirty="0">
              <a:latin typeface="Arial" panose="020B0604020202020204"/>
              <a:cs typeface="Arial" panose="020B0604020202020204"/>
              <a:sym typeface="+mn-ea"/>
            </a:endParaRPr>
          </a:p>
          <a:p>
            <a:pPr algn="ctr">
              <a:spcAft>
                <a:spcPts val="300"/>
              </a:spcAft>
            </a:pPr>
            <a:endParaRPr lang="en-US" sz="1000" b="1" dirty="0">
              <a:cs typeface="Arial" panose="020B060402020202020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47390" y="1310640"/>
            <a:ext cx="2648585" cy="342392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srgbClr val="000000">
                <a:alpha val="25000"/>
              </a:srgbClr>
            </a:outerShdw>
          </a:effectLst>
        </p:spPr>
        <p:txBody>
          <a:bodyPr wrap="square" tIns="0" rIns="91440" rtlCol="0" anchor="ctr" anchorCtr="0">
            <a:noAutofit/>
          </a:bodyPr>
          <a:lstStyle/>
          <a:p>
            <a:pPr algn="ctr">
              <a:spcAft>
                <a:spcPts val="300"/>
              </a:spcAft>
            </a:pPr>
            <a:r>
              <a:rPr lang="en-US" b="1" dirty="0">
                <a:latin typeface="Arial" panose="020B0604020202020204"/>
                <a:cs typeface="Arial" panose="020B0604020202020204"/>
                <a:sym typeface="+mn-ea"/>
              </a:rPr>
              <a:t>DES</a:t>
            </a:r>
            <a:endParaRPr lang="en-US" sz="1600" b="1" dirty="0">
              <a:latin typeface="Arial" panose="020B0604020202020204"/>
              <a:cs typeface="Arial" panose="020B0604020202020204"/>
              <a:sym typeface="+mn-ea"/>
            </a:endParaRPr>
          </a:p>
          <a:p>
            <a:pPr algn="ctr">
              <a:spcAft>
                <a:spcPts val="300"/>
              </a:spcAft>
            </a:pPr>
            <a:endParaRPr lang="en-US" sz="1600" b="1" dirty="0">
              <a:latin typeface="Arial" panose="020B0604020202020204"/>
              <a:cs typeface="Arial" panose="020B0604020202020204"/>
              <a:sym typeface="+mn-ea"/>
            </a:endParaRPr>
          </a:p>
          <a:p>
            <a:pPr algn="ctr">
              <a:spcAft>
                <a:spcPts val="300"/>
              </a:spcAft>
            </a:pPr>
            <a:r>
              <a:rPr lang="en-US" sz="1600" b="1" dirty="0">
                <a:latin typeface="Arial" panose="020B0604020202020204"/>
                <a:cs typeface="Arial" panose="020B0604020202020204"/>
                <a:sym typeface="+mn-ea"/>
              </a:rPr>
              <a:t> message encryption</a:t>
            </a:r>
            <a:endParaRPr lang="en-US" sz="1400" b="1" dirty="0">
              <a:latin typeface="Arial" panose="020B0604020202020204"/>
              <a:cs typeface="Arial" panose="020B0604020202020204"/>
              <a:sym typeface="+mn-ea"/>
            </a:endParaRPr>
          </a:p>
          <a:p>
            <a:pPr algn="ctr">
              <a:spcAft>
                <a:spcPts val="300"/>
              </a:spcAft>
            </a:pPr>
            <a:endParaRPr lang="en-US" sz="1400" b="1" dirty="0">
              <a:latin typeface="Arial" panose="020B0604020202020204"/>
              <a:cs typeface="Arial" panose="020B0604020202020204"/>
              <a:sym typeface="+mn-ea"/>
            </a:endParaRPr>
          </a:p>
          <a:p>
            <a:pPr algn="ctr">
              <a:spcAft>
                <a:spcPts val="300"/>
              </a:spcAft>
            </a:pPr>
            <a:endParaRPr lang="en-US" sz="1400" b="1" dirty="0">
              <a:latin typeface="Arial" panose="020B0604020202020204"/>
              <a:cs typeface="Arial" panose="020B0604020202020204"/>
              <a:sym typeface="+mn-ea"/>
            </a:endParaRPr>
          </a:p>
          <a:p>
            <a:pPr algn="ctr">
              <a:spcAft>
                <a:spcPts val="300"/>
              </a:spcAft>
            </a:pPr>
            <a:endParaRPr lang="en-US" sz="1400" b="1" dirty="0">
              <a:latin typeface="Arial" panose="020B0604020202020204"/>
              <a:cs typeface="Arial" panose="020B0604020202020204"/>
              <a:sym typeface="+mn-ea"/>
            </a:endParaRPr>
          </a:p>
          <a:p>
            <a:pPr algn="ctr">
              <a:lnSpc>
                <a:spcPct val="120000"/>
              </a:lnSpc>
              <a:spcAft>
                <a:spcPts val="300"/>
              </a:spcAft>
            </a:pPr>
            <a:r>
              <a:rPr lang="en-US" sz="1400" dirty="0">
                <a:latin typeface="Arial" panose="020B0604020202020204"/>
                <a:cs typeface="Arial" panose="020B0604020202020204"/>
                <a:sym typeface="+mn-ea"/>
              </a:rPr>
              <a:t>provides</a:t>
            </a:r>
          </a:p>
          <a:p>
            <a:pPr algn="ctr">
              <a:lnSpc>
                <a:spcPct val="120000"/>
              </a:lnSpc>
              <a:spcAft>
                <a:spcPts val="300"/>
              </a:spcAft>
            </a:pPr>
            <a:r>
              <a:rPr lang="en-US" sz="1400" dirty="0">
                <a:sym typeface="+mn-ea"/>
              </a:rPr>
              <a:t>message confidentiality</a:t>
            </a:r>
            <a:endParaRPr lang="en-US" sz="1400" b="1" dirty="0">
              <a:cs typeface="Arial" panose="020B0604020202020204"/>
            </a:endParaRPr>
          </a:p>
          <a:p>
            <a:pPr marL="114300" indent="-114300">
              <a:spcBef>
                <a:spcPts val="300"/>
              </a:spcBef>
              <a:buClr>
                <a:schemeClr val="accent1"/>
              </a:buClr>
              <a:buFont typeface="Arial" panose="020B0604020202020204"/>
              <a:buChar char="•"/>
            </a:pPr>
            <a:endParaRPr lang="en-US" sz="1000" b="1" dirty="0">
              <a:cs typeface="Arial" panose="020B0604020202020204"/>
            </a:endParaRP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Office Theme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321</Words>
  <Application>Microsoft Office PowerPoint</Application>
  <PresentationFormat>On-screen Show (16:9)</PresentationFormat>
  <Paragraphs>171</Paragraphs>
  <Slides>20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PowerPoint Presentation</vt:lpstr>
      <vt:lpstr>Instant Messaging examples</vt:lpstr>
      <vt:lpstr>PowerPoint Presentation</vt:lpstr>
      <vt:lpstr>Approaches</vt:lpstr>
      <vt:lpstr>Approaches</vt:lpstr>
      <vt:lpstr>Instant Messaging examples</vt:lpstr>
      <vt:lpstr>PowerPoint Presentation</vt:lpstr>
      <vt:lpstr>PowerPoint Presentation</vt:lpstr>
      <vt:lpstr>Our Implementation</vt:lpstr>
      <vt:lpstr>Implementation details</vt:lpstr>
      <vt:lpstr>Implementation details</vt:lpstr>
      <vt:lpstr>Implementation details</vt:lpstr>
      <vt:lpstr>Implementation details</vt:lpstr>
      <vt:lpstr>Implementation details</vt:lpstr>
      <vt:lpstr>Implementation details</vt:lpstr>
      <vt:lpstr>Implementation Models</vt:lpstr>
      <vt:lpstr>Implementation Models</vt:lpstr>
      <vt:lpstr>Graphical User Interface</vt:lpstr>
      <vt:lpstr>Evaluation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Sauve</dc:creator>
  <cp:lastModifiedBy>Shuangle Liao</cp:lastModifiedBy>
  <cp:revision>94</cp:revision>
  <dcterms:created xsi:type="dcterms:W3CDTF">2014-02-14T19:28:00Z</dcterms:created>
  <dcterms:modified xsi:type="dcterms:W3CDTF">2018-12-13T19:06:47Z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2052-10.1.0.7697</vt:lpwstr>
  </property>
</Properties>
</file>